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341" y="-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A9A95F-FB9F-23A3-CAB3-59E415131C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B6AB3B9-11B3-FFA5-49B4-2E94523D57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A0ECE31-8C42-B325-DBDB-62E92F2A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885797-D33C-8F84-84AC-22BAEA792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03D09EC-1A08-171A-C052-F221E6934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5050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E8312-AE04-FB9D-78BC-916FF2928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094B7E5-DE38-EBB3-EB2A-C17E1792D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4DCC2E-140C-D50D-4547-A8B6EFEE0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DAFA432-3F9E-DA3D-1EC5-93D5D2759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16EBA5-FF0A-41AA-19A8-9699E3117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540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4807A29-F7FB-E6F3-71F0-0C1C54E982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1D5B765-DFD8-B41C-3037-548A8F8E5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8985BFC-8A34-7116-F4CF-CC8409A51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E9FEB89-5E9F-5A2B-0118-413C9CBD1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FA6E327-4F64-4942-600D-FACC295E9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478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8C0E32-7E4E-FF54-C70B-61DF0AE03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748D73-832E-BBC8-3088-BA5621850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B80CF15-D7D8-EB85-4416-D6AD1C8F3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D50266-5E9A-1B0C-CC11-0E2F7F32E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6B53F3-F0E4-9D6F-3EA5-050DD45DF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884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BF7FEF-26AC-B20A-99E1-E250F59E5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C689120-D39D-AEBA-032F-166905522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62CA39B-604F-A49E-61BC-35D67E3F6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FC70B92-8997-5ABB-D23A-66A396165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B9EACE-70F9-F1B4-D6D0-B85F855CA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5359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26A4B0-D1CE-826E-FDA4-5293303E1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B54CEE-871A-2BC1-7F17-5D2A207EF8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83E4894-CDF2-FAF1-963D-8E98849F4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99A0BB7-3C3E-EB68-8EA7-957ED670F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CC9D9B0-6970-5CAA-01C1-D3F4F61E2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27A2826-59E2-1E0F-7F62-863532551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8494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123E1B-5658-951A-47B5-594E94E58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AB83C73-21F4-5761-E397-3D5DA65D78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32FD44A-B080-63E3-D203-734E796695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33C7F9C-C7D9-2C62-C17E-BE0D060AB2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F54C50F-230B-90DB-75BF-8849AF3F57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FE5DFEE6-E84D-E2D1-6848-E69AD0245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6885960-F5CF-2D7B-C706-BB62B933F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73F09A4-1F35-A3E3-43C3-D97DCF727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121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5B00246-9AFB-2DA5-382D-B5A27CCC2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8ABBDB7-05AF-E090-14C1-ABEC01F76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20EB4BE-880F-1B3B-4B38-00796AAA7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32FAA11-63D6-B0AA-DB37-A715DCE9B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9616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B4FDCF6-79A2-82FC-0751-E124437B7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58C1E079-FA2E-491E-4FB8-F0CAF67A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662419A-F5EB-A0E6-D3FE-B8532D5DA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901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4F1AF1-27FC-5AAF-9618-161A3E34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0BBDA69-B4C3-F04C-15EE-6DB588943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E7A56B6-0F1D-24ED-3679-F3ACF3F7F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EDA50EA-50B3-6998-AAA2-D9CFB319C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F25DD90-72CA-0A57-0352-CE27D7EA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F576996-D5B2-4F9E-5826-F090BE48F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6136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2C895B8-49BD-818B-9B0B-0D58D21CD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8690612-1E59-0E20-DC6D-8FC366EE01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EAE652C-24F4-587F-47C4-13C2100C9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6D5F805-E8A6-4041-68FF-7DC4F7B53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B73DD61-3B6C-91F3-D8FC-EE30F33DD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9A92187-85F4-9708-17E4-B2BCA3A53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696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E349D1F-A104-6B88-55D4-9A4F3A6D0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3E52B2C-92E6-FA5A-7CAB-83D915DF4B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AD9EAC-D126-ACA8-AF7F-6498999135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892EF-267E-4F99-9934-1A91F6671161}" type="datetimeFigureOut">
              <a:rPr lang="zh-CN" altLang="en-US" smtClean="0"/>
              <a:t>2023/8/18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E8EB2E-D9B9-6F6D-9543-B0F46F43B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4C5AB9-CA1E-4290-2509-14E7898305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072E-1C0C-4235-8A2E-C079CCC3FA6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4628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65316F-56CB-85AC-5BD7-6CAEA8FF3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2527" y="1122363"/>
            <a:ext cx="10443410" cy="2387600"/>
          </a:xfrm>
        </p:spPr>
        <p:txBody>
          <a:bodyPr/>
          <a:lstStyle/>
          <a:p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质量手册与</a:t>
            </a:r>
            <a:r>
              <a:rPr lang="en-US" altLang="zh-CN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RB/T214</a:t>
            </a:r>
            <a:r>
              <a:rPr lang="zh-CN" altLang="en-US" b="1" dirty="0">
                <a:latin typeface="华文新魏" panose="02010800040101010101" pitchFamily="2" charset="-122"/>
                <a:ea typeface="华文新魏" panose="02010800040101010101" pitchFamily="2" charset="-122"/>
              </a:rPr>
              <a:t>和新准则对照表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8CDB1F3-F650-0DBC-4C25-38D80FE1CF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76859"/>
            <a:ext cx="9144000" cy="1655762"/>
          </a:xfrm>
        </p:spPr>
        <p:txBody>
          <a:bodyPr/>
          <a:lstStyle/>
          <a:p>
            <a:r>
              <a:rPr lang="zh-CN" altLang="en-US" dirty="0"/>
              <a:t>黄涛</a:t>
            </a:r>
            <a:endParaRPr lang="en-US" altLang="zh-CN" dirty="0"/>
          </a:p>
          <a:p>
            <a:r>
              <a:rPr lang="en-US" altLang="zh-CN" dirty="0"/>
              <a:t>2023.08.18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261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/>
          <p:nvPr>
            <p:custDataLst>
              <p:tags r:id="rId2"/>
            </p:custDataLst>
          </p:nvPr>
        </p:nvGraphicFramePr>
        <p:xfrm>
          <a:off x="1271464" y="741045"/>
          <a:ext cx="9789600" cy="5151889"/>
        </p:xfrm>
        <a:graphic>
          <a:graphicData uri="http://schemas.openxmlformats.org/drawingml/2006/table">
            <a:tbl>
              <a:tblPr/>
              <a:tblGrid>
                <a:gridCol w="11966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05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0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876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9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手册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要素名称</a:t>
                      </a:r>
                      <a:endParaRPr lang="en-US" altLang="en-US" sz="1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RB/T 214-2017</a:t>
                      </a:r>
                      <a:endParaRPr lang="en-US" altLang="en-US" sz="1400" b="1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《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评审准则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》</a:t>
                      </a:r>
                      <a:endParaRPr lang="en-US" altLang="en-US" sz="1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前言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948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公正性、保密性声明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4.1.3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；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4.1.4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；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4.1.5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第八条（二）（三）（四）；</a:t>
                      </a:r>
                    </a:p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4 2.8.2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，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2.8.3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，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2.8.4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概述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——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质量方针和目标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2.12.1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质量手册管理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Calibri" panose="020F0502020204030204" charset="-122"/>
                          <a:sym typeface="+mn-ea"/>
                        </a:rPr>
                        <a:t>4.5.1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2.12.1.27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要求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机构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4.1.1-4.1.5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第八条（附件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2.8.1*-2.8.4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人员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第九条（附件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2.9.1*-2.9.3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场所环境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第十条（附件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2.10.1*-2.10.2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791"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设备设施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第十一条（附件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2.11.1*-2.11.3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791">
                <a:tc rowSpan="3"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管理体系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总则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42.12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79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方针目标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2.12.1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3791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文件控制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第十二条（附件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42.12.1 28a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））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162685" y="772795"/>
          <a:ext cx="10360660" cy="5488940"/>
        </p:xfrm>
        <a:graphic>
          <a:graphicData uri="http://schemas.openxmlformats.org/drawingml/2006/table">
            <a:tbl>
              <a:tblPr/>
              <a:tblGrid>
                <a:gridCol w="1484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61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7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31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588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227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手册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要素名称</a:t>
                      </a:r>
                      <a:endParaRPr lang="en-US" altLang="en-US" sz="1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RB/T 214-2017</a:t>
                      </a:r>
                      <a:endParaRPr lang="en-US" altLang="en-US" sz="1400" b="1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《</a:t>
                      </a:r>
                      <a:r>
                        <a:rPr lang="en-US" sz="1400" b="1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评审准则</a:t>
                      </a: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》</a:t>
                      </a:r>
                      <a:endParaRPr lang="en-US" altLang="en-US" sz="1400" b="1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195">
                <a:tc rowSpan="11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管理体系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4.5.4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合同评审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4.5.4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第十二条（二）（附件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4 2.12.2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8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分包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第十二条（二）（附件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4 2.12.2 31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1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服务和供应品采购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第十二条（三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）（附件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4 2.12.3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1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4.5.7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服务客户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第十二条（三）（附件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2.12.1 28b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1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投诉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第十二条（三）（附件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2.12.1 28b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8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不符合工作控制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第十二条（三）（附件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2.12.1 28c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4391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纠正措施、应对风险和机遇的措施和改进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第十二条（三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）（附件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2.12.1 28d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71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记录控制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第十二条（七）（附件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4 2.12.7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83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内部审核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第十二条（一）（附件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2.12.1 28f)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71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管理评审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第十二条（一）（附件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2.12.1 28g)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60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方法选择、验证和确认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4.5.14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 err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第十二条（四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）（附件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2.12.4*</a:t>
                      </a: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1124585" y="714375"/>
          <a:ext cx="10502900" cy="5803265"/>
        </p:xfrm>
        <a:graphic>
          <a:graphicData uri="http://schemas.openxmlformats.org/drawingml/2006/table">
            <a:tbl>
              <a:tblPr/>
              <a:tblGrid>
                <a:gridCol w="1252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91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650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1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974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29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手册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要素名称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RB/T 214-2017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《评审准则》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5135">
                <a:tc rowSpan="13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管理体系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测量不确定度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第十二条（五）（附件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4 2.12.5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数据信息管理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第十二条（八）（附件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4 2.12.8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87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抽样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2.12.1.28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e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样品处置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第十二条（一）（附件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2.12.1 28e)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513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结果有效性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4.5.19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第十二条（九）（附件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4 2.12.9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64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结果报告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第十二条（六）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(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42.12.6)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513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结果说明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第十二条（五）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(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42.12.537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655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抽样结果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2.12.6.40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17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意见和解释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513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分包结果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第十二条（六）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(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42.12.6 40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7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结果传送和格式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2.12.8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；</a:t>
                      </a: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2.12.8.45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179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结果报告修改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513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记录和保存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4.5.27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第十二条（七）（附件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4 2.12.7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）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98756666"/>
              </p:ext>
            </p:extLst>
          </p:nvPr>
        </p:nvGraphicFramePr>
        <p:xfrm>
          <a:off x="1263015" y="775335"/>
          <a:ext cx="9886315" cy="6190806"/>
        </p:xfrm>
        <a:graphic>
          <a:graphicData uri="http://schemas.openxmlformats.org/drawingml/2006/table">
            <a:tbl>
              <a:tblPr/>
              <a:tblGrid>
                <a:gridCol w="173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6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7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30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878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手册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要素名称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RB/T 214-2017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《评审准则》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7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评审准则特殊要求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评审准则特殊要求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sz="1400" dirty="0" err="1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第一章第一条-第六条；第二章</a:t>
                      </a:r>
                      <a:r>
                        <a:rPr lang="en-US"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3）；2.9.1</a:t>
                      </a:r>
                      <a:r>
                        <a:rPr lang="en-US" sz="1400" b="1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;</a:t>
                      </a:r>
                      <a:r>
                        <a:rPr lang="en-US"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 16）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17</a:t>
                      </a: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）</a:t>
                      </a:r>
                      <a:r>
                        <a:rPr lang="en-US" altLang="zh-CN" sz="140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22)</a:t>
                      </a:r>
                      <a:r>
                        <a:rPr lang="en-US" sz="140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；35);41</a:t>
                      </a:r>
                      <a:r>
                        <a:rPr lang="en-US" sz="1400" dirty="0"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）；43）</a:t>
                      </a: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首次申请管理体系运行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3</a:t>
                      </a: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个月</a:t>
                      </a:r>
                      <a:r>
                        <a:rPr lang="en-US" altLang="zh-CN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,</a:t>
                      </a:r>
                      <a:r>
                        <a:rPr lang="zh-CN" altLang="en-US" sz="1400" dirty="0">
                          <a:solidFill>
                            <a:srgbClr val="FF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增加告知承诺要求和结论，书面审查工作程序</a:t>
                      </a: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290">
                <a:tc rowSpan="10"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公司法律地位证明文件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655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组织机构图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56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公司管理层组成及分工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职能要素分配表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580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部门人员岗位职责和任职要求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61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授权签字人识别表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9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实验室平面图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655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计量溯源图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655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程序文件目录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528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附录</a:t>
                      </a: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10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作业指导书目录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latin typeface="Calibri" panose="020F0502020204030204" charset="-122"/>
                        </a:rPr>
                        <a:t>——</a:t>
                      </a:r>
                      <a:endParaRPr lang="en-US" altLang="en-US" sz="1400" b="0" dirty="0">
                        <a:solidFill>
                          <a:srgbClr val="000000"/>
                        </a:solidFill>
                        <a:latin typeface="Calibri" panose="020F0502020204030204" charset="-122"/>
                      </a:endParaRPr>
                    </a:p>
                  </a:txBody>
                  <a:tcPr marL="12700" marR="12700" marT="12700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b240b0c-2749-458a-ae4e-5f6d32523b9c}"/>
  <p:tag name="TABLE_ENDDRAG_ORIGIN_RECT" val="542*461"/>
  <p:tag name="TABLE_ENDDRAG_RECT" val="95*58*542*46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a05ae5df-d4b0-4b7d-ad03-0272cf691b32}"/>
  <p:tag name="TABLE_ENDDRAG_ORIGIN_RECT" val="567*431"/>
  <p:tag name="TABLE_ENDDRAG_RECT" val="91*60*567*4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47d791b7-a54e-469b-ae10-19034e071059}"/>
  <p:tag name="TABLE_ENDDRAG_ORIGIN_RECT" val="579*429"/>
  <p:tag name="TABLE_ENDDRAG_RECT" val="88*56*579*42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56cdf6d1-651b-4d7e-aa98-126418f9ed07}"/>
  <p:tag name="TABLE_ENDDRAG_ORIGIN_RECT" val="778*434"/>
  <p:tag name="TABLE_ENDDRAG_RECT" val="99*61*778*434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497</Words>
  <Application>Microsoft Office PowerPoint</Application>
  <PresentationFormat>宽屏</PresentationFormat>
  <Paragraphs>214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2" baseType="lpstr">
      <vt:lpstr>等线</vt:lpstr>
      <vt:lpstr>等线 Light</vt:lpstr>
      <vt:lpstr>华文新魏</vt:lpstr>
      <vt:lpstr>宋体</vt:lpstr>
      <vt:lpstr>Arial</vt:lpstr>
      <vt:lpstr>Calibri</vt:lpstr>
      <vt:lpstr>Office 主题​​</vt:lpstr>
      <vt:lpstr>质量手册与RB/T214和新准则对照表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质量手册与RB/T214和新准则对照表</dc:title>
  <dc:creator>cnlab</dc:creator>
  <cp:lastModifiedBy>cnlab</cp:lastModifiedBy>
  <cp:revision>1</cp:revision>
  <dcterms:created xsi:type="dcterms:W3CDTF">2023-08-18T00:50:52Z</dcterms:created>
  <dcterms:modified xsi:type="dcterms:W3CDTF">2023-08-18T00:57:46Z</dcterms:modified>
</cp:coreProperties>
</file>